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0" r:id="rId5"/>
    <p:sldId id="267" r:id="rId6"/>
    <p:sldId id="270" r:id="rId7"/>
    <p:sldId id="258" r:id="rId8"/>
    <p:sldId id="259" r:id="rId9"/>
    <p:sldId id="272" r:id="rId10"/>
    <p:sldId id="271" r:id="rId11"/>
    <p:sldId id="268" r:id="rId12"/>
    <p:sldId id="263" r:id="rId13"/>
    <p:sldId id="26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8/21/2019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csu.edu/facility-reservat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csu.edu/sites/files/page-assets/node-1330/attachments/schedule_planning_matrix.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2FFC9-A4E3-43D6-BF69-F6F63504C45A}"/>
              </a:ext>
            </a:extLst>
          </p:cNvPr>
          <p:cNvSpPr>
            <a:spLocks noGrp="1"/>
          </p:cNvSpPr>
          <p:nvPr>
            <p:ph type="ctrTitle"/>
          </p:nvPr>
        </p:nvSpPr>
        <p:spPr/>
        <p:txBody>
          <a:bodyPr/>
          <a:lstStyle/>
          <a:p>
            <a:r>
              <a:rPr lang="en-US" dirty="0"/>
              <a:t>25Live</a:t>
            </a:r>
            <a:br>
              <a:rPr lang="en-US" dirty="0"/>
            </a:br>
            <a:r>
              <a:rPr lang="en-US" dirty="0"/>
              <a:t> Academic Scheduling</a:t>
            </a:r>
          </a:p>
        </p:txBody>
      </p:sp>
      <p:sp>
        <p:nvSpPr>
          <p:cNvPr id="3" name="Subtitle 2">
            <a:extLst>
              <a:ext uri="{FF2B5EF4-FFF2-40B4-BE49-F238E27FC236}">
                <a16:creationId xmlns:a16="http://schemas.microsoft.com/office/drawing/2014/main" id="{19FC79A4-6C0C-42DF-B5FC-A1497F4536FE}"/>
              </a:ext>
            </a:extLst>
          </p:cNvPr>
          <p:cNvSpPr>
            <a:spLocks noGrp="1"/>
          </p:cNvSpPr>
          <p:nvPr>
            <p:ph type="subTitle" idx="1"/>
          </p:nvPr>
        </p:nvSpPr>
        <p:spPr>
          <a:xfrm>
            <a:off x="1507067" y="4050833"/>
            <a:ext cx="7766936" cy="1344127"/>
          </a:xfrm>
        </p:spPr>
        <p:txBody>
          <a:bodyPr>
            <a:normAutofit/>
          </a:bodyPr>
          <a:lstStyle/>
          <a:p>
            <a:endParaRPr lang="en-US" dirty="0"/>
          </a:p>
          <a:p>
            <a:r>
              <a:rPr lang="en-US" dirty="0"/>
              <a:t>A. Kay Anderson</a:t>
            </a:r>
            <a:br>
              <a:rPr lang="en-US" dirty="0"/>
            </a:br>
            <a:r>
              <a:rPr lang="en-US" dirty="0"/>
              <a:t>Registrar</a:t>
            </a:r>
            <a:br>
              <a:rPr lang="en-US" dirty="0"/>
            </a:br>
            <a:r>
              <a:rPr lang="en-US" dirty="0"/>
              <a:t>August 2019</a:t>
            </a:r>
          </a:p>
        </p:txBody>
      </p:sp>
    </p:spTree>
    <p:extLst>
      <p:ext uri="{BB962C8B-B14F-4D97-AF65-F5344CB8AC3E}">
        <p14:creationId xmlns:p14="http://schemas.microsoft.com/office/powerpoint/2010/main" val="3224385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AFE91-338F-4049-B9ED-CF9C154B7C54}"/>
              </a:ext>
            </a:extLst>
          </p:cNvPr>
          <p:cNvSpPr>
            <a:spLocks noGrp="1"/>
          </p:cNvSpPr>
          <p:nvPr>
            <p:ph type="title"/>
          </p:nvPr>
        </p:nvSpPr>
        <p:spPr/>
        <p:txBody>
          <a:bodyPr/>
          <a:lstStyle/>
          <a:p>
            <a:r>
              <a:rPr lang="en-US" dirty="0"/>
              <a:t>Requesting General Academic Space </a:t>
            </a:r>
            <a:br>
              <a:rPr lang="en-US" dirty="0"/>
            </a:br>
            <a:r>
              <a:rPr lang="en-US" dirty="0"/>
              <a:t>in Banner</a:t>
            </a:r>
          </a:p>
        </p:txBody>
      </p:sp>
      <p:sp>
        <p:nvSpPr>
          <p:cNvPr id="3" name="Content Placeholder 2">
            <a:extLst>
              <a:ext uri="{FF2B5EF4-FFF2-40B4-BE49-F238E27FC236}">
                <a16:creationId xmlns:a16="http://schemas.microsoft.com/office/drawing/2014/main" id="{2D532C04-993A-460B-848B-804DA4156882}"/>
              </a:ext>
            </a:extLst>
          </p:cNvPr>
          <p:cNvSpPr>
            <a:spLocks noGrp="1"/>
          </p:cNvSpPr>
          <p:nvPr>
            <p:ph idx="1"/>
          </p:nvPr>
        </p:nvSpPr>
        <p:spPr>
          <a:xfrm>
            <a:off x="677334" y="2160589"/>
            <a:ext cx="8596668" cy="4368227"/>
          </a:xfrm>
        </p:spPr>
        <p:txBody>
          <a:bodyPr/>
          <a:lstStyle/>
          <a:p>
            <a:r>
              <a:rPr lang="en-US" dirty="0"/>
              <a:t>Departments will enter required classroom features in SSASECT on the Section Preferences Tab in the Room Attribute Preferences field(s).  You must enter a feature and a preference number (1, 2, 3 …)</a:t>
            </a:r>
          </a:p>
          <a:p>
            <a:endParaRPr lang="en-US" dirty="0"/>
          </a:p>
          <a:p>
            <a:endParaRPr lang="en-US" dirty="0"/>
          </a:p>
          <a:p>
            <a:endParaRPr lang="en-US" dirty="0"/>
          </a:p>
          <a:p>
            <a:endParaRPr lang="en-US" dirty="0"/>
          </a:p>
          <a:p>
            <a:endParaRPr lang="en-US" dirty="0"/>
          </a:p>
          <a:p>
            <a:endParaRPr lang="en-US" dirty="0"/>
          </a:p>
          <a:p>
            <a:r>
              <a:rPr lang="en-US" dirty="0"/>
              <a:t>Also, departments must enter the expected number of students in order to be matched with a suitable sized room.  This should be the number you really plan to have in the course. </a:t>
            </a:r>
          </a:p>
          <a:p>
            <a:endParaRPr lang="en-US" dirty="0"/>
          </a:p>
        </p:txBody>
      </p:sp>
      <p:pic>
        <p:nvPicPr>
          <p:cNvPr id="4" name="Picture 3">
            <a:extLst>
              <a:ext uri="{FF2B5EF4-FFF2-40B4-BE49-F238E27FC236}">
                <a16:creationId xmlns:a16="http://schemas.microsoft.com/office/drawing/2014/main" id="{2C87DB2D-CA14-47A6-81E3-5949A73BC2C5}"/>
              </a:ext>
            </a:extLst>
          </p:cNvPr>
          <p:cNvPicPr>
            <a:picLocks noChangeAspect="1"/>
          </p:cNvPicPr>
          <p:nvPr/>
        </p:nvPicPr>
        <p:blipFill>
          <a:blip r:embed="rId2"/>
          <a:stretch>
            <a:fillRect/>
          </a:stretch>
        </p:blipFill>
        <p:spPr>
          <a:xfrm>
            <a:off x="374904" y="3264084"/>
            <a:ext cx="11020890" cy="2250988"/>
          </a:xfrm>
          <a:prstGeom prst="rect">
            <a:avLst/>
          </a:prstGeom>
        </p:spPr>
      </p:pic>
      <p:sp>
        <p:nvSpPr>
          <p:cNvPr id="5" name="Oval 4">
            <a:extLst>
              <a:ext uri="{FF2B5EF4-FFF2-40B4-BE49-F238E27FC236}">
                <a16:creationId xmlns:a16="http://schemas.microsoft.com/office/drawing/2014/main" id="{604135AD-2BE1-45E3-AFAC-D249491032FF}"/>
              </a:ext>
            </a:extLst>
          </p:cNvPr>
          <p:cNvSpPr/>
          <p:nvPr/>
        </p:nvSpPr>
        <p:spPr>
          <a:xfrm>
            <a:off x="246888" y="4498848"/>
            <a:ext cx="1709928" cy="3566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0519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C834D-8B8A-472F-A33D-3685561067AC}"/>
              </a:ext>
            </a:extLst>
          </p:cNvPr>
          <p:cNvSpPr>
            <a:spLocks noGrp="1"/>
          </p:cNvSpPr>
          <p:nvPr>
            <p:ph type="title"/>
          </p:nvPr>
        </p:nvSpPr>
        <p:spPr/>
        <p:txBody>
          <a:bodyPr/>
          <a:lstStyle/>
          <a:p>
            <a:r>
              <a:rPr lang="en-US" dirty="0"/>
              <a:t>General Academic Space </a:t>
            </a:r>
            <a:br>
              <a:rPr lang="en-US" dirty="0"/>
            </a:br>
            <a:r>
              <a:rPr lang="en-US" dirty="0"/>
              <a:t>Assignment Priority</a:t>
            </a:r>
          </a:p>
        </p:txBody>
      </p:sp>
      <p:sp>
        <p:nvSpPr>
          <p:cNvPr id="3" name="Content Placeholder 2">
            <a:extLst>
              <a:ext uri="{FF2B5EF4-FFF2-40B4-BE49-F238E27FC236}">
                <a16:creationId xmlns:a16="http://schemas.microsoft.com/office/drawing/2014/main" id="{81DF84C9-F961-4251-8FF1-41E054FCA73C}"/>
              </a:ext>
            </a:extLst>
          </p:cNvPr>
          <p:cNvSpPr>
            <a:spLocks noGrp="1"/>
          </p:cNvSpPr>
          <p:nvPr>
            <p:ph idx="1"/>
          </p:nvPr>
        </p:nvSpPr>
        <p:spPr>
          <a:xfrm>
            <a:off x="677334" y="1930400"/>
            <a:ext cx="8596668" cy="4644136"/>
          </a:xfrm>
        </p:spPr>
        <p:txBody>
          <a:bodyPr>
            <a:normAutofit/>
          </a:bodyPr>
          <a:lstStyle/>
          <a:p>
            <a:r>
              <a:rPr lang="en-US" dirty="0"/>
              <a:t>General academic space will be centrally scheduled using 25Live.  Data will be bridged back to Banner.</a:t>
            </a:r>
          </a:p>
          <a:p>
            <a:r>
              <a:rPr lang="en-US" dirty="0"/>
              <a:t>Only courses entered by the schedule entry deadline will be assigned rooms.</a:t>
            </a:r>
          </a:p>
          <a:p>
            <a:r>
              <a:rPr lang="en-US" dirty="0"/>
              <a:t>Assignments will be initially based on partitions that have been built for each subject code.  These partitions are based on location.  For instance, MKTG has a first partition preference of Atkinson and a second partition preference of Arts &amp; Sciences.</a:t>
            </a:r>
          </a:p>
          <a:p>
            <a:r>
              <a:rPr lang="en-US" dirty="0"/>
              <a:t>Assignments will also be based on the required features that are entered in SSASECT for that specific section.</a:t>
            </a:r>
          </a:p>
          <a:p>
            <a:r>
              <a:rPr lang="en-US" dirty="0"/>
              <a:t>25Live will optimize the match between expected class size and room size.</a:t>
            </a:r>
          </a:p>
          <a:p>
            <a:r>
              <a:rPr lang="en-US" dirty="0"/>
              <a:t>25Live will also optimize the times the room is in use.</a:t>
            </a:r>
          </a:p>
          <a:p>
            <a:r>
              <a:rPr lang="en-US" dirty="0"/>
              <a:t>Departments will be responsible for rescheduling any academic courses that cannot be assigned during the 25Live scheduling phase.  </a:t>
            </a:r>
          </a:p>
        </p:txBody>
      </p:sp>
    </p:spTree>
    <p:extLst>
      <p:ext uri="{BB962C8B-B14F-4D97-AF65-F5344CB8AC3E}">
        <p14:creationId xmlns:p14="http://schemas.microsoft.com/office/powerpoint/2010/main" val="3053935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66AB-67B0-4995-B244-8B9AC27C64BB}"/>
              </a:ext>
            </a:extLst>
          </p:cNvPr>
          <p:cNvSpPr>
            <a:spLocks noGrp="1"/>
          </p:cNvSpPr>
          <p:nvPr>
            <p:ph type="title"/>
          </p:nvPr>
        </p:nvSpPr>
        <p:spPr/>
        <p:txBody>
          <a:bodyPr/>
          <a:lstStyle/>
          <a:p>
            <a:r>
              <a:rPr lang="en-US" dirty="0"/>
              <a:t>Timeline	</a:t>
            </a:r>
          </a:p>
        </p:txBody>
      </p:sp>
      <p:sp>
        <p:nvSpPr>
          <p:cNvPr id="3" name="Content Placeholder 2">
            <a:extLst>
              <a:ext uri="{FF2B5EF4-FFF2-40B4-BE49-F238E27FC236}">
                <a16:creationId xmlns:a16="http://schemas.microsoft.com/office/drawing/2014/main" id="{0416053B-9CD3-49F2-B8A1-5BFE35041EE5}"/>
              </a:ext>
            </a:extLst>
          </p:cNvPr>
          <p:cNvSpPr>
            <a:spLocks noGrp="1"/>
          </p:cNvSpPr>
          <p:nvPr>
            <p:ph idx="1"/>
          </p:nvPr>
        </p:nvSpPr>
        <p:spPr>
          <a:xfrm>
            <a:off x="677334" y="1463041"/>
            <a:ext cx="8596668" cy="4578322"/>
          </a:xfrm>
        </p:spPr>
        <p:txBody>
          <a:bodyPr/>
          <a:lstStyle/>
          <a:p>
            <a:r>
              <a:rPr lang="en-US" dirty="0"/>
              <a:t>Deadline for schedule entry set by Registrar.  Must have all direct schedule assignments and all feature requests entered by this date.  For Spring 2020, deadline is </a:t>
            </a:r>
            <a:r>
              <a:rPr lang="en-US" b="1" dirty="0"/>
              <a:t>Friday, September 13.</a:t>
            </a:r>
          </a:p>
          <a:p>
            <a:r>
              <a:rPr lang="en-US" dirty="0"/>
              <a:t>Registrar runs 25Live Scheduler multiple times to assign general use classrooms.  Departments will have the opportunity to give feedback before assignments are finalized.</a:t>
            </a:r>
          </a:p>
          <a:p>
            <a:r>
              <a:rPr lang="en-US" dirty="0"/>
              <a:t>Finalized assignments will be imported to Banner. Target date: </a:t>
            </a:r>
            <a:r>
              <a:rPr lang="en-US" b="1" dirty="0"/>
              <a:t>Friday, October 4.</a:t>
            </a:r>
          </a:p>
          <a:p>
            <a:r>
              <a:rPr lang="en-US" dirty="0"/>
              <a:t>Registration begins on </a:t>
            </a:r>
            <a:r>
              <a:rPr lang="en-US" b="1" dirty="0"/>
              <a:t>Monday, October 21.</a:t>
            </a:r>
          </a:p>
          <a:p>
            <a:r>
              <a:rPr lang="en-US" dirty="0"/>
              <a:t>On November 1 (for Spring) and on April 1 (for Fall), general use classrooms may be requested for events after 5:00 p.m. or on weekends.</a:t>
            </a:r>
          </a:p>
          <a:p>
            <a:r>
              <a:rPr lang="en-US" dirty="0"/>
              <a:t>On December 1 (for Spring) and on May 1 (for Fall), general use classrooms may be requested for events during normal business hours (8:00-5:00 Monday-Friday)</a:t>
            </a:r>
          </a:p>
        </p:txBody>
      </p:sp>
    </p:spTree>
    <p:extLst>
      <p:ext uri="{BB962C8B-B14F-4D97-AF65-F5344CB8AC3E}">
        <p14:creationId xmlns:p14="http://schemas.microsoft.com/office/powerpoint/2010/main" val="3183363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4874A-F924-423B-918B-09E5A1584B98}"/>
              </a:ext>
            </a:extLst>
          </p:cNvPr>
          <p:cNvSpPr>
            <a:spLocks noGrp="1"/>
          </p:cNvSpPr>
          <p:nvPr>
            <p:ph type="title"/>
          </p:nvPr>
        </p:nvSpPr>
        <p:spPr/>
        <p:txBody>
          <a:bodyPr/>
          <a:lstStyle/>
          <a:p>
            <a:r>
              <a:rPr lang="en-US" dirty="0"/>
              <a:t>Maintenance and Upkeep</a:t>
            </a:r>
          </a:p>
        </p:txBody>
      </p:sp>
      <p:sp>
        <p:nvSpPr>
          <p:cNvPr id="3" name="Content Placeholder 2">
            <a:extLst>
              <a:ext uri="{FF2B5EF4-FFF2-40B4-BE49-F238E27FC236}">
                <a16:creationId xmlns:a16="http://schemas.microsoft.com/office/drawing/2014/main" id="{32EB3936-4545-4BAF-8EFD-D3C60F2C6E25}"/>
              </a:ext>
            </a:extLst>
          </p:cNvPr>
          <p:cNvSpPr>
            <a:spLocks noGrp="1"/>
          </p:cNvSpPr>
          <p:nvPr>
            <p:ph idx="1"/>
          </p:nvPr>
        </p:nvSpPr>
        <p:spPr>
          <a:xfrm>
            <a:off x="677334" y="1694245"/>
            <a:ext cx="8596668" cy="3880773"/>
          </a:xfrm>
        </p:spPr>
        <p:txBody>
          <a:bodyPr/>
          <a:lstStyle/>
          <a:p>
            <a:r>
              <a:rPr lang="en-US" dirty="0"/>
              <a:t>Departments and colleges must report to the building manager instructional space deficiencies according to minimum working standards customarily expected by an academic unit for offering courses to their students. </a:t>
            </a:r>
          </a:p>
          <a:p>
            <a:r>
              <a:rPr lang="en-US" dirty="0"/>
              <a:t>Information Technology will address technology needs and services. </a:t>
            </a:r>
          </a:p>
          <a:p>
            <a:r>
              <a:rPr lang="en-US" dirty="0"/>
              <a:t>Facilities Operations will address furnishing and maintenance needs.</a:t>
            </a:r>
          </a:p>
          <a:p>
            <a:r>
              <a:rPr lang="en-US" dirty="0"/>
              <a:t>All changes to space must be approved by the University Architect, the Space Utilization Committee, and the Cabinet.  </a:t>
            </a:r>
          </a:p>
          <a:p>
            <a:endParaRPr lang="en-US" dirty="0"/>
          </a:p>
        </p:txBody>
      </p:sp>
    </p:spTree>
    <p:extLst>
      <p:ext uri="{BB962C8B-B14F-4D97-AF65-F5344CB8AC3E}">
        <p14:creationId xmlns:p14="http://schemas.microsoft.com/office/powerpoint/2010/main" val="4216425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FA5CB-5F22-439E-BAA8-EF52F5A0C4B2}"/>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88299AA8-A757-483E-938D-A963970E01E8}"/>
              </a:ext>
            </a:extLst>
          </p:cNvPr>
          <p:cNvSpPr>
            <a:spLocks noGrp="1"/>
          </p:cNvSpPr>
          <p:nvPr>
            <p:ph idx="1"/>
          </p:nvPr>
        </p:nvSpPr>
        <p:spPr>
          <a:xfrm>
            <a:off x="677334" y="1737361"/>
            <a:ext cx="8596668" cy="4304002"/>
          </a:xfrm>
        </p:spPr>
        <p:txBody>
          <a:bodyPr/>
          <a:lstStyle/>
          <a:p>
            <a:r>
              <a:rPr lang="en-US" dirty="0"/>
              <a:t>Internships, private lessons, study abroad, </a:t>
            </a:r>
            <a:r>
              <a:rPr lang="en-US" dirty="0" err="1"/>
              <a:t>etc</a:t>
            </a:r>
            <a:r>
              <a:rPr lang="en-US" dirty="0"/>
              <a:t> should all be given session codes of E (Off campus, unassigned space) and not assigned to a space.  </a:t>
            </a:r>
          </a:p>
          <a:p>
            <a:r>
              <a:rPr lang="en-US" dirty="0"/>
              <a:t>Courses at </a:t>
            </a:r>
            <a:r>
              <a:rPr lang="en-US" dirty="0" err="1"/>
              <a:t>Navicent</a:t>
            </a:r>
            <a:r>
              <a:rPr lang="en-US" dirty="0"/>
              <a:t> and Central Georgia Tech should be given session codes of D (Off campus, in assigned space).  These assignments will continue to be direct scheduled.</a:t>
            </a:r>
          </a:p>
          <a:p>
            <a:r>
              <a:rPr lang="en-US" dirty="0"/>
              <a:t>Contact the Registrar’s Office if a specific assignment is required in order to accommodate a disability.</a:t>
            </a:r>
          </a:p>
          <a:p>
            <a:r>
              <a:rPr lang="en-US" dirty="0"/>
              <a:t>Enter courses for pending hires to reserve room times.  Zero these courses out after room assignment is complete. </a:t>
            </a:r>
          </a:p>
          <a:p>
            <a:r>
              <a:rPr lang="en-US" dirty="0"/>
              <a:t>Departments will be expected to make schedule adjustments in order to find rooms for classrooms that are not placed during the scheduling process.</a:t>
            </a:r>
          </a:p>
          <a:p>
            <a:r>
              <a:rPr lang="en-US" dirty="0"/>
              <a:t>Final exam schedule will be loaded into 25Live.  Please do not make reservations for finals week at this time.</a:t>
            </a:r>
          </a:p>
          <a:p>
            <a:endParaRPr lang="en-US" dirty="0"/>
          </a:p>
        </p:txBody>
      </p:sp>
    </p:spTree>
    <p:extLst>
      <p:ext uri="{BB962C8B-B14F-4D97-AF65-F5344CB8AC3E}">
        <p14:creationId xmlns:p14="http://schemas.microsoft.com/office/powerpoint/2010/main" val="288319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4D5E4-D6FE-497F-8314-5758765A8A16}"/>
              </a:ext>
            </a:extLst>
          </p:cNvPr>
          <p:cNvSpPr>
            <a:spLocks noGrp="1"/>
          </p:cNvSpPr>
          <p:nvPr>
            <p:ph type="title"/>
          </p:nvPr>
        </p:nvSpPr>
        <p:spPr/>
        <p:txBody>
          <a:bodyPr/>
          <a:lstStyle/>
          <a:p>
            <a:r>
              <a:rPr lang="en-US" dirty="0"/>
              <a:t>Expectations</a:t>
            </a:r>
          </a:p>
        </p:txBody>
      </p:sp>
      <p:sp>
        <p:nvSpPr>
          <p:cNvPr id="3" name="Content Placeholder 2">
            <a:extLst>
              <a:ext uri="{FF2B5EF4-FFF2-40B4-BE49-F238E27FC236}">
                <a16:creationId xmlns:a16="http://schemas.microsoft.com/office/drawing/2014/main" id="{B8DDF7AB-87F5-4B41-8485-5835B939B237}"/>
              </a:ext>
            </a:extLst>
          </p:cNvPr>
          <p:cNvSpPr>
            <a:spLocks noGrp="1"/>
          </p:cNvSpPr>
          <p:nvPr>
            <p:ph idx="1"/>
          </p:nvPr>
        </p:nvSpPr>
        <p:spPr>
          <a:xfrm>
            <a:off x="677334" y="1527048"/>
            <a:ext cx="8596668" cy="4864607"/>
          </a:xfrm>
        </p:spPr>
        <p:txBody>
          <a:bodyPr>
            <a:normAutofit/>
          </a:bodyPr>
          <a:lstStyle/>
          <a:p>
            <a:r>
              <a:rPr lang="en-US" dirty="0"/>
              <a:t>Space is an institutional resource.  All space is University space. </a:t>
            </a:r>
          </a:p>
          <a:p>
            <a:r>
              <a:rPr lang="en-US" dirty="0"/>
              <a:t>Academic courses have priority in scheduling and facility use.</a:t>
            </a:r>
          </a:p>
          <a:p>
            <a:r>
              <a:rPr lang="en-US" dirty="0"/>
              <a:t>More space needs to be available for campus use, and available sooner.  This includes reservations by student organizations, as well as use of space outside of normal business hours.</a:t>
            </a:r>
          </a:p>
          <a:p>
            <a:r>
              <a:rPr lang="en-US" dirty="0"/>
              <a:t>The </a:t>
            </a:r>
            <a:r>
              <a:rPr lang="en-US" dirty="0">
                <a:hlinkClick r:id="rId2"/>
              </a:rPr>
              <a:t>facility use policy</a:t>
            </a:r>
            <a:r>
              <a:rPr lang="en-US" dirty="0"/>
              <a:t> will guide space decisions.  </a:t>
            </a:r>
          </a:p>
          <a:p>
            <a:r>
              <a:rPr lang="en-US" dirty="0"/>
              <a:t>Exceptions to the facility use policy will be kept to a minimum and will be reviewed by the 25Live Governance and Implementation Committee and, as necessary, the President’s Cabinet.  </a:t>
            </a:r>
          </a:p>
          <a:p>
            <a:r>
              <a:rPr lang="en-US" dirty="0"/>
              <a:t>Banner will be the system of record for academic usage data.</a:t>
            </a:r>
          </a:p>
          <a:p>
            <a:r>
              <a:rPr lang="en-US" dirty="0"/>
              <a:t>25Live will be the system of record for all event usage data. </a:t>
            </a:r>
          </a:p>
          <a:p>
            <a:r>
              <a:rPr lang="en-US" dirty="0"/>
              <a:t>Any class or event using University space must be properly scheduled. In addition to being included in our data, this ensures that we have correct information in an emergency.</a:t>
            </a:r>
          </a:p>
        </p:txBody>
      </p:sp>
    </p:spTree>
    <p:extLst>
      <p:ext uri="{BB962C8B-B14F-4D97-AF65-F5344CB8AC3E}">
        <p14:creationId xmlns:p14="http://schemas.microsoft.com/office/powerpoint/2010/main" val="205481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30B2-D614-416B-B7C8-63601E4B0798}"/>
              </a:ext>
            </a:extLst>
          </p:cNvPr>
          <p:cNvSpPr>
            <a:spLocks noGrp="1"/>
          </p:cNvSpPr>
          <p:nvPr>
            <p:ph type="title"/>
          </p:nvPr>
        </p:nvSpPr>
        <p:spPr/>
        <p:txBody>
          <a:bodyPr/>
          <a:lstStyle/>
          <a:p>
            <a:r>
              <a:rPr lang="en-US" dirty="0"/>
              <a:t>Scheduling Guidelines</a:t>
            </a:r>
          </a:p>
        </p:txBody>
      </p:sp>
      <p:sp>
        <p:nvSpPr>
          <p:cNvPr id="3" name="Content Placeholder 2">
            <a:extLst>
              <a:ext uri="{FF2B5EF4-FFF2-40B4-BE49-F238E27FC236}">
                <a16:creationId xmlns:a16="http://schemas.microsoft.com/office/drawing/2014/main" id="{82FA47FE-B726-4BFA-98CF-3801E33F68CD}"/>
              </a:ext>
            </a:extLst>
          </p:cNvPr>
          <p:cNvSpPr>
            <a:spLocks noGrp="1"/>
          </p:cNvSpPr>
          <p:nvPr>
            <p:ph idx="1"/>
          </p:nvPr>
        </p:nvSpPr>
        <p:spPr>
          <a:xfrm>
            <a:off x="677334" y="1527048"/>
            <a:ext cx="8596668" cy="4899378"/>
          </a:xfrm>
        </p:spPr>
        <p:txBody>
          <a:bodyPr>
            <a:normAutofit/>
          </a:bodyPr>
          <a:lstStyle/>
          <a:p>
            <a:r>
              <a:rPr lang="en-US" dirty="0"/>
              <a:t>Semester course schedules must be entered by the deadline set by the Registrar (with feedback from departments) each semester.  Failure to have courses entered by that date may result in the department not receiving rooms for their courses. </a:t>
            </a:r>
          </a:p>
          <a:p>
            <a:r>
              <a:rPr lang="en-US" dirty="0"/>
              <a:t>Departments and colleges are expected to schedule academic courses throughout the day Monday through Friday consistent with the approved </a:t>
            </a:r>
            <a:r>
              <a:rPr lang="en-US" dirty="0">
                <a:hlinkClick r:id="rId2"/>
              </a:rPr>
              <a:t>academic course scheduling matrix</a:t>
            </a:r>
            <a:r>
              <a:rPr lang="en-US" dirty="0"/>
              <a:t>.</a:t>
            </a:r>
          </a:p>
          <a:p>
            <a:r>
              <a:rPr lang="en-US" dirty="0"/>
              <a:t>Priority assignment </a:t>
            </a:r>
            <a:r>
              <a:rPr lang="en-US" u="sng" dirty="0"/>
              <a:t>may</a:t>
            </a:r>
            <a:r>
              <a:rPr lang="en-US" dirty="0"/>
              <a:t> be given to courses that meet during the approved meeting times.</a:t>
            </a:r>
          </a:p>
          <a:p>
            <a:r>
              <a:rPr lang="en-US" dirty="0"/>
              <a:t>For academic courses that require a room assignment for only part of the semester, departments will only list the dates the room is required in Banner, thereby making the room available for other courses or events.  Departments may not blanket book a room.</a:t>
            </a:r>
          </a:p>
          <a:p>
            <a:r>
              <a:rPr lang="en-US" dirty="0"/>
              <a:t>Separate rules will govern the assignment of laboratory and studio space and the assignment of general use classroom space.</a:t>
            </a:r>
          </a:p>
          <a:p>
            <a:endParaRPr lang="en-US" dirty="0"/>
          </a:p>
        </p:txBody>
      </p:sp>
    </p:spTree>
    <p:extLst>
      <p:ext uri="{BB962C8B-B14F-4D97-AF65-F5344CB8AC3E}">
        <p14:creationId xmlns:p14="http://schemas.microsoft.com/office/powerpoint/2010/main" val="141585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DC5CB-0CFF-47B7-A162-86B317CBA66E}"/>
              </a:ext>
            </a:extLst>
          </p:cNvPr>
          <p:cNvSpPr>
            <a:spLocks noGrp="1"/>
          </p:cNvSpPr>
          <p:nvPr>
            <p:ph type="title"/>
          </p:nvPr>
        </p:nvSpPr>
        <p:spPr/>
        <p:txBody>
          <a:bodyPr/>
          <a:lstStyle/>
          <a:p>
            <a:r>
              <a:rPr lang="en-US" dirty="0"/>
              <a:t>Laboratory and Studio Space</a:t>
            </a:r>
          </a:p>
        </p:txBody>
      </p:sp>
      <p:sp>
        <p:nvSpPr>
          <p:cNvPr id="3" name="Content Placeholder 2">
            <a:extLst>
              <a:ext uri="{FF2B5EF4-FFF2-40B4-BE49-F238E27FC236}">
                <a16:creationId xmlns:a16="http://schemas.microsoft.com/office/drawing/2014/main" id="{893C2B5B-0616-4E8A-9A7C-23D9873C23C9}"/>
              </a:ext>
            </a:extLst>
          </p:cNvPr>
          <p:cNvSpPr>
            <a:spLocks noGrp="1"/>
          </p:cNvSpPr>
          <p:nvPr>
            <p:ph idx="1"/>
          </p:nvPr>
        </p:nvSpPr>
        <p:spPr>
          <a:xfrm>
            <a:off x="606168" y="1930400"/>
            <a:ext cx="8596668" cy="3880773"/>
          </a:xfrm>
        </p:spPr>
        <p:txBody>
          <a:bodyPr>
            <a:normAutofit/>
          </a:bodyPr>
          <a:lstStyle/>
          <a:p>
            <a:r>
              <a:rPr lang="en-US" dirty="0"/>
              <a:t>Considered an institutional resource, but is usually assigned to a department for appropriate use, maintenance, and staffing.  </a:t>
            </a:r>
          </a:p>
          <a:p>
            <a:r>
              <a:rPr lang="en-US" dirty="0"/>
              <a:t>Departments and colleges will be responsible for addressing instructional space deficiencies according to minimum working standards customarily expected by an academic unit for offering courses to their students. </a:t>
            </a:r>
          </a:p>
          <a:p>
            <a:r>
              <a:rPr lang="en-US" dirty="0"/>
              <a:t>Includes science laboratories, clinical spaces, and music and art studios.</a:t>
            </a:r>
          </a:p>
          <a:p>
            <a:r>
              <a:rPr lang="en-US" dirty="0"/>
              <a:t>Departments will enter assignments for approved academic laboratories and studio space directly through Banner by the deadline established by the Registrar.  </a:t>
            </a:r>
            <a:r>
              <a:rPr lang="en-US" i="1" dirty="0"/>
              <a:t>There is no change in Banner entry for these types of courses. </a:t>
            </a:r>
          </a:p>
          <a:p>
            <a:r>
              <a:rPr lang="en-US" dirty="0"/>
              <a:t>Use the PAWS, GCSU Reports, Semester Schedule File to see how your courses are coded.</a:t>
            </a:r>
          </a:p>
          <a:p>
            <a:endParaRPr lang="en-US" dirty="0"/>
          </a:p>
          <a:p>
            <a:endParaRPr lang="en-US" dirty="0"/>
          </a:p>
          <a:p>
            <a:endParaRPr lang="en-US" dirty="0"/>
          </a:p>
        </p:txBody>
      </p:sp>
    </p:spTree>
    <p:extLst>
      <p:ext uri="{BB962C8B-B14F-4D97-AF65-F5344CB8AC3E}">
        <p14:creationId xmlns:p14="http://schemas.microsoft.com/office/powerpoint/2010/main" val="2720474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8009E-17D9-4108-A8D6-F910A35A7155}"/>
              </a:ext>
            </a:extLst>
          </p:cNvPr>
          <p:cNvSpPr>
            <a:spLocks noGrp="1"/>
          </p:cNvSpPr>
          <p:nvPr>
            <p:ph type="title"/>
          </p:nvPr>
        </p:nvSpPr>
        <p:spPr/>
        <p:txBody>
          <a:bodyPr/>
          <a:lstStyle/>
          <a:p>
            <a:r>
              <a:rPr lang="en-US" dirty="0"/>
              <a:t>Direct Scheduling of </a:t>
            </a:r>
            <a:br>
              <a:rPr lang="en-US" dirty="0"/>
            </a:br>
            <a:r>
              <a:rPr lang="en-US" dirty="0"/>
              <a:t>Laboratory and Studio Space</a:t>
            </a:r>
          </a:p>
        </p:txBody>
      </p:sp>
      <p:sp>
        <p:nvSpPr>
          <p:cNvPr id="3" name="Content Placeholder 2">
            <a:extLst>
              <a:ext uri="{FF2B5EF4-FFF2-40B4-BE49-F238E27FC236}">
                <a16:creationId xmlns:a16="http://schemas.microsoft.com/office/drawing/2014/main" id="{499FA326-4280-48A9-9658-BD377BB84312}"/>
              </a:ext>
            </a:extLst>
          </p:cNvPr>
          <p:cNvSpPr>
            <a:spLocks noGrp="1"/>
          </p:cNvSpPr>
          <p:nvPr>
            <p:ph idx="1"/>
          </p:nvPr>
        </p:nvSpPr>
        <p:spPr>
          <a:xfrm>
            <a:off x="677334" y="2160589"/>
            <a:ext cx="8596668" cy="4087811"/>
          </a:xfrm>
        </p:spPr>
        <p:txBody>
          <a:bodyPr>
            <a:normAutofit/>
          </a:bodyPr>
          <a:lstStyle/>
          <a:p>
            <a:r>
              <a:rPr lang="en-US" dirty="0"/>
              <a:t>For any course with a schedule type of B (lecture/supervised lab/clinic) or E (supervised laboratory/clinic), </a:t>
            </a:r>
            <a:r>
              <a:rPr lang="en-US" u="sng" dirty="0"/>
              <a:t>and</a:t>
            </a:r>
            <a:r>
              <a:rPr lang="en-US" dirty="0"/>
              <a:t> a session code of A (in assigned space) or D (off campus, in assigned space), the appropriate laboratory or studio space can be entered directly in Banner as you create your schedule.  Only the portion of the course that is laboratory or studio based can be direct scheduled.</a:t>
            </a:r>
          </a:p>
          <a:p>
            <a:r>
              <a:rPr lang="en-US" dirty="0"/>
              <a:t>Direct schedule assignments must be entered by the semester schedule entry deadline for a given term.</a:t>
            </a:r>
          </a:p>
          <a:p>
            <a:r>
              <a:rPr lang="en-US" dirty="0"/>
              <a:t>Any assignments made for courses that do not have B or E schedule types will be deleted before the 25Live Scheduler is run.</a:t>
            </a:r>
          </a:p>
          <a:p>
            <a:r>
              <a:rPr lang="en-US" dirty="0"/>
              <a:t>Courses that need to be reclassified as B or E schedule types should be sent through your dean to the Registrar. Deans will determine if these changes will need to go through C&amp;I.</a:t>
            </a:r>
          </a:p>
        </p:txBody>
      </p:sp>
    </p:spTree>
    <p:extLst>
      <p:ext uri="{BB962C8B-B14F-4D97-AF65-F5344CB8AC3E}">
        <p14:creationId xmlns:p14="http://schemas.microsoft.com/office/powerpoint/2010/main" val="421425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D7B60-7EB7-4559-B072-228648D4CF3C}"/>
              </a:ext>
            </a:extLst>
          </p:cNvPr>
          <p:cNvSpPr>
            <a:spLocks noGrp="1"/>
          </p:cNvSpPr>
          <p:nvPr>
            <p:ph type="title"/>
          </p:nvPr>
        </p:nvSpPr>
        <p:spPr/>
        <p:txBody>
          <a:bodyPr/>
          <a:lstStyle/>
          <a:p>
            <a:r>
              <a:rPr lang="en-US" dirty="0"/>
              <a:t>Restricted Access to </a:t>
            </a:r>
            <a:br>
              <a:rPr lang="en-US" dirty="0"/>
            </a:br>
            <a:r>
              <a:rPr lang="en-US" dirty="0"/>
              <a:t>Laboratory and Studio Space</a:t>
            </a:r>
          </a:p>
        </p:txBody>
      </p:sp>
      <p:sp>
        <p:nvSpPr>
          <p:cNvPr id="3" name="Content Placeholder 2">
            <a:extLst>
              <a:ext uri="{FF2B5EF4-FFF2-40B4-BE49-F238E27FC236}">
                <a16:creationId xmlns:a16="http://schemas.microsoft.com/office/drawing/2014/main" id="{7E148A01-073D-4737-8A5A-C1B7A256F856}"/>
              </a:ext>
            </a:extLst>
          </p:cNvPr>
          <p:cNvSpPr>
            <a:spLocks noGrp="1"/>
          </p:cNvSpPr>
          <p:nvPr>
            <p:ph idx="1"/>
          </p:nvPr>
        </p:nvSpPr>
        <p:spPr/>
        <p:txBody>
          <a:bodyPr/>
          <a:lstStyle/>
          <a:p>
            <a:r>
              <a:rPr lang="en-US" dirty="0"/>
              <a:t>Laboratory and studio space will be restricted to classroom use unless specifically requested that the space be available for event scheduling. </a:t>
            </a:r>
          </a:p>
          <a:p>
            <a:r>
              <a:rPr lang="en-US" dirty="0"/>
              <a:t>To open laboratory or studio space for event scheduling, send an email to the Registrar so the room settings can be adjusted.</a:t>
            </a:r>
          </a:p>
          <a:p>
            <a:endParaRPr lang="en-US" dirty="0"/>
          </a:p>
        </p:txBody>
      </p:sp>
    </p:spTree>
    <p:extLst>
      <p:ext uri="{BB962C8B-B14F-4D97-AF65-F5344CB8AC3E}">
        <p14:creationId xmlns:p14="http://schemas.microsoft.com/office/powerpoint/2010/main" val="189404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8B544-1533-4A3A-9944-D768821567C3}"/>
              </a:ext>
            </a:extLst>
          </p:cNvPr>
          <p:cNvSpPr>
            <a:spLocks noGrp="1"/>
          </p:cNvSpPr>
          <p:nvPr>
            <p:ph type="title"/>
          </p:nvPr>
        </p:nvSpPr>
        <p:spPr/>
        <p:txBody>
          <a:bodyPr/>
          <a:lstStyle/>
          <a:p>
            <a:r>
              <a:rPr lang="en-US" dirty="0"/>
              <a:t>General Academic Space</a:t>
            </a:r>
          </a:p>
        </p:txBody>
      </p:sp>
      <p:sp>
        <p:nvSpPr>
          <p:cNvPr id="3" name="Content Placeholder 2">
            <a:extLst>
              <a:ext uri="{FF2B5EF4-FFF2-40B4-BE49-F238E27FC236}">
                <a16:creationId xmlns:a16="http://schemas.microsoft.com/office/drawing/2014/main" id="{5772B7AF-9C58-4F7E-86DC-55AF6395B1E3}"/>
              </a:ext>
            </a:extLst>
          </p:cNvPr>
          <p:cNvSpPr>
            <a:spLocks noGrp="1"/>
          </p:cNvSpPr>
          <p:nvPr>
            <p:ph idx="1"/>
          </p:nvPr>
        </p:nvSpPr>
        <p:spPr>
          <a:xfrm>
            <a:off x="677334" y="1435608"/>
            <a:ext cx="8596668" cy="5111496"/>
          </a:xfrm>
        </p:spPr>
        <p:txBody>
          <a:bodyPr>
            <a:normAutofit fontScale="92500" lnSpcReduction="10000"/>
          </a:bodyPr>
          <a:lstStyle/>
          <a:p>
            <a:r>
              <a:rPr lang="en-US" dirty="0"/>
              <a:t>Available for centralized scheduling using 25Live</a:t>
            </a:r>
          </a:p>
          <a:p>
            <a:r>
              <a:rPr lang="en-US" dirty="0"/>
              <a:t>Includes both classrooms and conference rooms</a:t>
            </a:r>
          </a:p>
          <a:p>
            <a:r>
              <a:rPr lang="en-US" dirty="0"/>
              <a:t>Faculty should expect that the following features will be available in any general use classroom:</a:t>
            </a:r>
          </a:p>
          <a:p>
            <a:pPr lvl="1"/>
            <a:r>
              <a:rPr lang="en-US" dirty="0"/>
              <a:t>A large-screen monitor or projection screen</a:t>
            </a:r>
            <a:endParaRPr lang="en-US" sz="1400" dirty="0"/>
          </a:p>
          <a:p>
            <a:pPr lvl="1"/>
            <a:r>
              <a:rPr lang="en-US" dirty="0"/>
              <a:t>A method for projecting to the monitor or screen</a:t>
            </a:r>
            <a:endParaRPr lang="en-US" sz="1400" dirty="0"/>
          </a:p>
          <a:p>
            <a:pPr lvl="1"/>
            <a:r>
              <a:rPr lang="en-US" dirty="0"/>
              <a:t>A blackboard or a whiteboard</a:t>
            </a:r>
            <a:endParaRPr lang="en-US" sz="1400" dirty="0"/>
          </a:p>
          <a:p>
            <a:pPr lvl="1"/>
            <a:r>
              <a:rPr lang="en-US" dirty="0"/>
              <a:t>A PC or Mac computer </a:t>
            </a:r>
            <a:endParaRPr lang="en-US" sz="1400" dirty="0"/>
          </a:p>
          <a:p>
            <a:pPr lvl="1"/>
            <a:r>
              <a:rPr lang="en-US" dirty="0"/>
              <a:t>Tables, chairs, or desks to match the capacity of the room</a:t>
            </a:r>
            <a:endParaRPr lang="en-US" sz="1400" dirty="0"/>
          </a:p>
          <a:p>
            <a:pPr lvl="1"/>
            <a:r>
              <a:rPr lang="en-US" dirty="0"/>
              <a:t>A telephone with direct access to public safety</a:t>
            </a:r>
            <a:endParaRPr lang="en-US" sz="1400" dirty="0"/>
          </a:p>
          <a:p>
            <a:pPr lvl="1"/>
            <a:r>
              <a:rPr lang="en-US" dirty="0"/>
              <a:t>Wireless internet access </a:t>
            </a:r>
            <a:endParaRPr lang="en-US" sz="1400" dirty="0"/>
          </a:p>
          <a:p>
            <a:r>
              <a:rPr lang="en-US" dirty="0"/>
              <a:t>Departments and colleges must report to the building manager any instructional space deficiencies according to minimum working standards customarily expected by an academic unit for offering courses to their students. Information Technology will address technology needs and services. Facilities Operations will address furnishing and maintenance needs.</a:t>
            </a:r>
          </a:p>
        </p:txBody>
      </p:sp>
    </p:spTree>
    <p:extLst>
      <p:ext uri="{BB962C8B-B14F-4D97-AF65-F5344CB8AC3E}">
        <p14:creationId xmlns:p14="http://schemas.microsoft.com/office/powerpoint/2010/main" val="2258237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AE859-BB6D-4EE8-B836-75499A10A588}"/>
              </a:ext>
            </a:extLst>
          </p:cNvPr>
          <p:cNvSpPr>
            <a:spLocks noGrp="1"/>
          </p:cNvSpPr>
          <p:nvPr>
            <p:ph type="title"/>
          </p:nvPr>
        </p:nvSpPr>
        <p:spPr/>
        <p:txBody>
          <a:bodyPr/>
          <a:lstStyle/>
          <a:p>
            <a:r>
              <a:rPr lang="en-US" dirty="0"/>
              <a:t>Required Classroom Features </a:t>
            </a:r>
            <a:br>
              <a:rPr lang="en-US" dirty="0"/>
            </a:br>
            <a:r>
              <a:rPr lang="en-US" dirty="0"/>
              <a:t>for General Academic Space</a:t>
            </a:r>
          </a:p>
        </p:txBody>
      </p:sp>
      <p:sp>
        <p:nvSpPr>
          <p:cNvPr id="3" name="Content Placeholder 2">
            <a:extLst>
              <a:ext uri="{FF2B5EF4-FFF2-40B4-BE49-F238E27FC236}">
                <a16:creationId xmlns:a16="http://schemas.microsoft.com/office/drawing/2014/main" id="{FFDB21B5-CE53-492C-94A3-DAC5CCFEA912}"/>
              </a:ext>
            </a:extLst>
          </p:cNvPr>
          <p:cNvSpPr>
            <a:spLocks noGrp="1"/>
          </p:cNvSpPr>
          <p:nvPr>
            <p:ph idx="1"/>
          </p:nvPr>
        </p:nvSpPr>
        <p:spPr>
          <a:xfrm>
            <a:off x="677334" y="1930400"/>
            <a:ext cx="8596668" cy="5127179"/>
          </a:xfrm>
        </p:spPr>
        <p:txBody>
          <a:bodyPr>
            <a:normAutofit/>
          </a:bodyPr>
          <a:lstStyle/>
          <a:p>
            <a:r>
              <a:rPr lang="en-US" dirty="0"/>
              <a:t>In addition, departments may request rooms that have any of the following:</a:t>
            </a:r>
          </a:p>
          <a:p>
            <a:pPr lvl="2"/>
            <a:r>
              <a:rPr lang="en-US" dirty="0"/>
              <a:t>AV-DVD (25DV)</a:t>
            </a:r>
          </a:p>
          <a:p>
            <a:pPr lvl="2"/>
            <a:r>
              <a:rPr lang="en-US" dirty="0"/>
              <a:t>AV-Instructor Station (25IS)</a:t>
            </a:r>
          </a:p>
          <a:p>
            <a:pPr lvl="2"/>
            <a:r>
              <a:rPr lang="en-US" dirty="0"/>
              <a:t>AV-Smart Board (25SB)</a:t>
            </a:r>
          </a:p>
          <a:p>
            <a:pPr lvl="2"/>
            <a:r>
              <a:rPr lang="en-US" dirty="0"/>
              <a:t>Computer-Mac (25MC)</a:t>
            </a:r>
          </a:p>
          <a:p>
            <a:pPr lvl="2"/>
            <a:r>
              <a:rPr lang="en-US" dirty="0"/>
              <a:t>Seating-Moveable (25MS)</a:t>
            </a:r>
          </a:p>
          <a:p>
            <a:r>
              <a:rPr lang="en-US" dirty="0"/>
              <a:t>Classes will only be placed if a classroom with the requested feature(s) is available.</a:t>
            </a:r>
          </a:p>
          <a:p>
            <a:r>
              <a:rPr lang="en-US" dirty="0"/>
              <a:t>There are tons of other features in Banner.  Entering any other features will prevent the class from being scheduled.</a:t>
            </a:r>
          </a:p>
          <a:p>
            <a:r>
              <a:rPr lang="en-US" dirty="0"/>
              <a:t>Additional features can be requested through the 25Live Implementation and Governance Committee.  Send an email to the Registrar to initiate a request.</a:t>
            </a:r>
          </a:p>
          <a:p>
            <a:endParaRPr lang="en-US" dirty="0"/>
          </a:p>
        </p:txBody>
      </p:sp>
    </p:spTree>
    <p:extLst>
      <p:ext uri="{BB962C8B-B14F-4D97-AF65-F5344CB8AC3E}">
        <p14:creationId xmlns:p14="http://schemas.microsoft.com/office/powerpoint/2010/main" val="3948043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68269-FB72-4A51-B88E-00E52A7118CB}"/>
              </a:ext>
            </a:extLst>
          </p:cNvPr>
          <p:cNvSpPr>
            <a:spLocks noGrp="1"/>
          </p:cNvSpPr>
          <p:nvPr>
            <p:ph type="title"/>
          </p:nvPr>
        </p:nvSpPr>
        <p:spPr/>
        <p:txBody>
          <a:bodyPr/>
          <a:lstStyle/>
          <a:p>
            <a:r>
              <a:rPr lang="en-US" dirty="0"/>
              <a:t>Requesting General Academic Space </a:t>
            </a:r>
            <a:br>
              <a:rPr lang="en-US" dirty="0"/>
            </a:br>
            <a:r>
              <a:rPr lang="en-US" dirty="0"/>
              <a:t>in Banner</a:t>
            </a:r>
          </a:p>
        </p:txBody>
      </p:sp>
      <p:sp>
        <p:nvSpPr>
          <p:cNvPr id="3" name="Content Placeholder 2">
            <a:extLst>
              <a:ext uri="{FF2B5EF4-FFF2-40B4-BE49-F238E27FC236}">
                <a16:creationId xmlns:a16="http://schemas.microsoft.com/office/drawing/2014/main" id="{E719E44E-17A1-481C-9A72-D52E819F89E7}"/>
              </a:ext>
            </a:extLst>
          </p:cNvPr>
          <p:cNvSpPr>
            <a:spLocks noGrp="1"/>
          </p:cNvSpPr>
          <p:nvPr>
            <p:ph idx="1"/>
          </p:nvPr>
        </p:nvSpPr>
        <p:spPr/>
        <p:txBody>
          <a:bodyPr/>
          <a:lstStyle/>
          <a:p>
            <a:r>
              <a:rPr lang="en-US" dirty="0"/>
              <a:t>Must have a schedule type of A (Lecture) or D (Seminar)</a:t>
            </a:r>
          </a:p>
          <a:p>
            <a:r>
              <a:rPr lang="en-US" dirty="0"/>
              <a:t>Must have a session code of A (On campus, in approved space)  </a:t>
            </a:r>
          </a:p>
        </p:txBody>
      </p:sp>
      <p:pic>
        <p:nvPicPr>
          <p:cNvPr id="4" name="Picture 3">
            <a:extLst>
              <a:ext uri="{FF2B5EF4-FFF2-40B4-BE49-F238E27FC236}">
                <a16:creationId xmlns:a16="http://schemas.microsoft.com/office/drawing/2014/main" id="{8372B9DB-6022-4E0B-B744-E3191243C7C9}"/>
              </a:ext>
            </a:extLst>
          </p:cNvPr>
          <p:cNvPicPr>
            <a:picLocks noChangeAspect="1"/>
          </p:cNvPicPr>
          <p:nvPr/>
        </p:nvPicPr>
        <p:blipFill>
          <a:blip r:embed="rId2"/>
          <a:stretch>
            <a:fillRect/>
          </a:stretch>
        </p:blipFill>
        <p:spPr>
          <a:xfrm>
            <a:off x="342708" y="3209543"/>
            <a:ext cx="10934164" cy="1974413"/>
          </a:xfrm>
          <a:prstGeom prst="rect">
            <a:avLst/>
          </a:prstGeom>
        </p:spPr>
      </p:pic>
      <p:sp>
        <p:nvSpPr>
          <p:cNvPr id="5" name="Oval 4">
            <a:extLst>
              <a:ext uri="{FF2B5EF4-FFF2-40B4-BE49-F238E27FC236}">
                <a16:creationId xmlns:a16="http://schemas.microsoft.com/office/drawing/2014/main" id="{DC194C6A-95C6-447A-99B3-CA95B631E65E}"/>
              </a:ext>
            </a:extLst>
          </p:cNvPr>
          <p:cNvSpPr/>
          <p:nvPr/>
        </p:nvSpPr>
        <p:spPr>
          <a:xfrm>
            <a:off x="4663440" y="4343400"/>
            <a:ext cx="1432560" cy="3383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248766E4-8743-4EAE-B64B-ACEB4BCC9DDC}"/>
              </a:ext>
            </a:extLst>
          </p:cNvPr>
          <p:cNvSpPr/>
          <p:nvPr/>
        </p:nvSpPr>
        <p:spPr>
          <a:xfrm>
            <a:off x="8043672" y="4146804"/>
            <a:ext cx="1432560" cy="3383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486060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205</TotalTime>
  <Words>1489</Words>
  <Application>Microsoft Office PowerPoint</Application>
  <PresentationFormat>Widescreen</PresentationFormat>
  <Paragraphs>94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25Live  Academic Scheduling</vt:lpstr>
      <vt:lpstr>Expectations</vt:lpstr>
      <vt:lpstr>Scheduling Guidelines</vt:lpstr>
      <vt:lpstr>Laboratory and Studio Space</vt:lpstr>
      <vt:lpstr>Direct Scheduling of  Laboratory and Studio Space</vt:lpstr>
      <vt:lpstr>Restricted Access to  Laboratory and Studio Space</vt:lpstr>
      <vt:lpstr>General Academic Space</vt:lpstr>
      <vt:lpstr>Required Classroom Features  for General Academic Space</vt:lpstr>
      <vt:lpstr>Requesting General Academic Space  in Banner</vt:lpstr>
      <vt:lpstr>Requesting General Academic Space  in Banner</vt:lpstr>
      <vt:lpstr>General Academic Space  Assignment Priority</vt:lpstr>
      <vt:lpstr>Timeline </vt:lpstr>
      <vt:lpstr>Maintenance and Upkeep</vt:lpstr>
      <vt:lpstr>Other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25Live Academic Scheduling</dc:title>
  <dc:creator>A. Kay Anderson</dc:creator>
  <cp:lastModifiedBy>A. Kay Anderson</cp:lastModifiedBy>
  <cp:revision>27</cp:revision>
  <dcterms:created xsi:type="dcterms:W3CDTF">2019-08-20T18:48:39Z</dcterms:created>
  <dcterms:modified xsi:type="dcterms:W3CDTF">2019-08-21T13:32:12Z</dcterms:modified>
</cp:coreProperties>
</file>